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Comfortaa SemiBold"/>
      <p:regular r:id="rId17"/>
      <p:bold r:id="rId18"/>
    </p:embeddedFont>
    <p:embeddedFont>
      <p:font typeface="Roboto"/>
      <p:regular r:id="rId19"/>
      <p:bold r:id="rId20"/>
      <p:italic r:id="rId21"/>
      <p:boldItalic r:id="rId22"/>
    </p:embeddedFont>
    <p:embeddedFont>
      <p:font typeface="Lat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22" Type="http://schemas.openxmlformats.org/officeDocument/2006/relationships/font" Target="fonts/Roboto-boldItalic.fntdata"/><Relationship Id="rId21" Type="http://schemas.openxmlformats.org/officeDocument/2006/relationships/font" Target="fonts/Roboto-italic.fntdata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ComfortaaSemiBold-regular.fntdata"/><Relationship Id="rId16" Type="http://schemas.openxmlformats.org/officeDocument/2006/relationships/slide" Target="slides/slide11.xml"/><Relationship Id="rId19" Type="http://schemas.openxmlformats.org/officeDocument/2006/relationships/font" Target="fonts/Roboto-regular.fntdata"/><Relationship Id="rId18" Type="http://schemas.openxmlformats.org/officeDocument/2006/relationships/font" Target="fonts/ComfortaaSemiBold-bold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f5a554dbf_0_4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f5a554dbf_0_4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cd539ab11d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cd539ab11d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cd539ab11d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cd539ab11d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f5a554dbf_0_2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f5a554dbf_0_2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f5a554dbf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1f5a554dbf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f5d7f86e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f5d7f86e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f5a554dbf_0_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f5a554dbf_0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f5a554dbf_0_3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f5a554dbf_0_3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f5a554dbf_0_3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f5a554dbf_0_3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f5a554dbf_0_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f5a554dbf_0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f5a554dbf_0_3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1f5a554dbf_0_3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Relationship Id="rId4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Relationship Id="rId4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EFEF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/>
          </a:blip>
          <a:srcRect b="0" l="0" r="0" t="60663"/>
          <a:stretch/>
        </p:blipFill>
        <p:spPr>
          <a:xfrm>
            <a:off x="0" y="2574324"/>
            <a:ext cx="9143999" cy="25692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/>
          <p:nvPr/>
        </p:nvSpPr>
        <p:spPr>
          <a:xfrm>
            <a:off x="0" y="0"/>
            <a:ext cx="9144000" cy="2572500"/>
          </a:xfrm>
          <a:prstGeom prst="rect">
            <a:avLst/>
          </a:prstGeom>
          <a:solidFill>
            <a:srgbClr val="FADA8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3"/>
          <p:cNvSpPr/>
          <p:nvPr/>
        </p:nvSpPr>
        <p:spPr>
          <a:xfrm rot="-156123">
            <a:off x="2153842" y="1143655"/>
            <a:ext cx="4546388" cy="3211212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>
            <a:noFill/>
          </a:ln>
          <a:effectLst>
            <a:outerShdw blurRad="228600" rotWithShape="0" algn="tl" dir="5400000" dist="50800">
              <a:srgbClr val="000000">
                <a:alpha val="549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3"/>
          <p:cNvSpPr/>
          <p:nvPr/>
        </p:nvSpPr>
        <p:spPr>
          <a:xfrm>
            <a:off x="2306212" y="991287"/>
            <a:ext cx="4546500" cy="32112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>
            <a:noFill/>
          </a:ln>
          <a:effectLst>
            <a:outerShdw blurRad="228600" rotWithShape="0" algn="tl" dir="5400000" dist="50800">
              <a:srgbClr val="000000">
                <a:alpha val="549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" name="Google Shape;58;p13"/>
          <p:cNvGrpSpPr/>
          <p:nvPr/>
        </p:nvGrpSpPr>
        <p:grpSpPr>
          <a:xfrm rot="-468310">
            <a:off x="382887" y="-195473"/>
            <a:ext cx="6496127" cy="4645841"/>
            <a:chOff x="419345" y="-127251"/>
            <a:chExt cx="6496361" cy="4646008"/>
          </a:xfrm>
        </p:grpSpPr>
        <p:sp>
          <p:nvSpPr>
            <p:cNvPr id="59" name="Google Shape;59;p13"/>
            <p:cNvSpPr/>
            <p:nvPr/>
          </p:nvSpPr>
          <p:spPr>
            <a:xfrm rot="231561">
              <a:off x="2266400" y="1158111"/>
              <a:ext cx="4546310" cy="3211293"/>
            </a:xfrm>
            <a:prstGeom prst="roundRect">
              <a:avLst>
                <a:gd fmla="val 0" name="adj"/>
              </a:avLst>
            </a:prstGeom>
            <a:solidFill>
              <a:srgbClr val="FFFFFF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13"/>
            <p:cNvSpPr txBox="1"/>
            <p:nvPr/>
          </p:nvSpPr>
          <p:spPr>
            <a:xfrm rot="243112">
              <a:off x="461184" y="-35247"/>
              <a:ext cx="2649322" cy="127939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rgbClr val="434343"/>
                  </a:solidFill>
                  <a:latin typeface="Lato"/>
                  <a:ea typeface="Lato"/>
                  <a:cs typeface="Lato"/>
                  <a:sym typeface="Lato"/>
                </a:rPr>
                <a:t>TAXIS</a:t>
              </a:r>
              <a:endParaRPr sz="30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1" name="Google Shape;61;p13"/>
            <p:cNvSpPr txBox="1"/>
            <p:nvPr/>
          </p:nvSpPr>
          <p:spPr>
            <a:xfrm rot="243112">
              <a:off x="2513234" y="2556448"/>
              <a:ext cx="2649322" cy="63848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999999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pic>
        <p:nvPicPr>
          <p:cNvPr id="62" name="Google Shape;62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13857">
            <a:off x="2408150" y="1158949"/>
            <a:ext cx="4327699" cy="287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2"/>
          <p:cNvSpPr/>
          <p:nvPr/>
        </p:nvSpPr>
        <p:spPr>
          <a:xfrm>
            <a:off x="0" y="0"/>
            <a:ext cx="9144000" cy="2569200"/>
          </a:xfrm>
          <a:prstGeom prst="rect">
            <a:avLst/>
          </a:prstGeom>
          <a:solidFill>
            <a:srgbClr val="F9CB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1" name="Google Shape;14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6400" y="330575"/>
            <a:ext cx="8683950" cy="4295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3"/>
          <p:cNvSpPr txBox="1"/>
          <p:nvPr/>
        </p:nvSpPr>
        <p:spPr>
          <a:xfrm>
            <a:off x="2511025" y="1264675"/>
            <a:ext cx="6598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47" name="Google Shape;147;p23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23"/>
          <p:cNvSpPr txBox="1"/>
          <p:nvPr/>
        </p:nvSpPr>
        <p:spPr>
          <a:xfrm>
            <a:off x="1732075" y="1207400"/>
            <a:ext cx="6598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49" name="Google Shape;149;p23"/>
          <p:cNvSpPr/>
          <p:nvPr/>
        </p:nvSpPr>
        <p:spPr>
          <a:xfrm>
            <a:off x="7425" y="0"/>
            <a:ext cx="9144000" cy="2569200"/>
          </a:xfrm>
          <a:prstGeom prst="rect">
            <a:avLst/>
          </a:prstGeom>
          <a:solidFill>
            <a:srgbClr val="D5A6B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3"/>
          <p:cNvSpPr/>
          <p:nvPr/>
        </p:nvSpPr>
        <p:spPr>
          <a:xfrm rot="-1182144">
            <a:off x="1475938" y="1502744"/>
            <a:ext cx="4546254" cy="3239021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>
            <a:noFill/>
          </a:ln>
          <a:effectLst>
            <a:outerShdw blurRad="228600" rotWithShape="0" algn="tl" dir="5400000" dist="50800">
              <a:srgbClr val="000000">
                <a:alpha val="549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3"/>
          <p:cNvSpPr/>
          <p:nvPr/>
        </p:nvSpPr>
        <p:spPr>
          <a:xfrm rot="-492362">
            <a:off x="1475947" y="1499739"/>
            <a:ext cx="4546248" cy="3245029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>
            <a:noFill/>
          </a:ln>
          <a:effectLst>
            <a:outerShdw blurRad="228600" rotWithShape="0" algn="tl" dir="5400000" dist="50800">
              <a:srgbClr val="000000">
                <a:alpha val="549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23"/>
          <p:cNvSpPr/>
          <p:nvPr/>
        </p:nvSpPr>
        <p:spPr>
          <a:xfrm rot="142052">
            <a:off x="1586853" y="1516586"/>
            <a:ext cx="4546181" cy="3211239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>
            <a:noFill/>
          </a:ln>
          <a:effectLst>
            <a:outerShdw blurRad="228600" rotWithShape="0" algn="tl" dir="5400000" dist="50800">
              <a:srgbClr val="000000">
                <a:alpha val="549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23"/>
          <p:cNvSpPr txBox="1"/>
          <p:nvPr/>
        </p:nvSpPr>
        <p:spPr>
          <a:xfrm rot="202835">
            <a:off x="1995546" y="1951933"/>
            <a:ext cx="6435699" cy="53883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dk2"/>
                </a:solidFill>
                <a:latin typeface="Comfortaa SemiBold"/>
                <a:ea typeface="Comfortaa SemiBold"/>
                <a:cs typeface="Comfortaa SemiBold"/>
                <a:sym typeface="Comfortaa SemiBold"/>
              </a:rPr>
              <a:t>PREGUNTAS</a:t>
            </a:r>
            <a:endParaRPr sz="2300">
              <a:solidFill>
                <a:schemeClr val="dk2"/>
              </a:solidFill>
              <a:latin typeface="Comfortaa SemiBold"/>
              <a:ea typeface="Comfortaa SemiBold"/>
              <a:cs typeface="Comfortaa SemiBold"/>
              <a:sym typeface="Comfortaa SemiBold"/>
            </a:endParaRPr>
          </a:p>
        </p:txBody>
      </p:sp>
      <p:sp>
        <p:nvSpPr>
          <p:cNvPr id="154" name="Google Shape;154;p23"/>
          <p:cNvSpPr/>
          <p:nvPr/>
        </p:nvSpPr>
        <p:spPr>
          <a:xfrm>
            <a:off x="3741428" y="2385678"/>
            <a:ext cx="1661146" cy="2158647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EFEF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4"/>
          <p:cNvPicPr preferRelativeResize="0"/>
          <p:nvPr/>
        </p:nvPicPr>
        <p:blipFill rotWithShape="1">
          <a:blip r:embed="rId3">
            <a:alphaModFix/>
          </a:blip>
          <a:srcRect b="0" l="0" r="0" t="60663"/>
          <a:stretch/>
        </p:blipFill>
        <p:spPr>
          <a:xfrm>
            <a:off x="0" y="2574324"/>
            <a:ext cx="9143999" cy="25692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4"/>
          <p:cNvSpPr/>
          <p:nvPr/>
        </p:nvSpPr>
        <p:spPr>
          <a:xfrm rot="-5639218">
            <a:off x="1421429" y="3058906"/>
            <a:ext cx="2023597" cy="1477188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>
            <a:noFill/>
          </a:ln>
          <a:effectLst>
            <a:outerShdw blurRad="228600" rotWithShape="0" algn="tl" dir="5400000" dist="50800">
              <a:srgbClr val="000000">
                <a:alpha val="549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4"/>
          <p:cNvSpPr/>
          <p:nvPr/>
        </p:nvSpPr>
        <p:spPr>
          <a:xfrm>
            <a:off x="0" y="0"/>
            <a:ext cx="9144000" cy="2569200"/>
          </a:xfrm>
          <a:prstGeom prst="rect">
            <a:avLst/>
          </a:prstGeom>
          <a:solidFill>
            <a:srgbClr val="D9F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14"/>
          <p:cNvGrpSpPr/>
          <p:nvPr/>
        </p:nvGrpSpPr>
        <p:grpSpPr>
          <a:xfrm>
            <a:off x="222093" y="2119881"/>
            <a:ext cx="1608000" cy="2133300"/>
            <a:chOff x="1454311" y="2323460"/>
            <a:chExt cx="1608000" cy="2133300"/>
          </a:xfrm>
        </p:grpSpPr>
        <p:sp>
          <p:nvSpPr>
            <p:cNvPr id="71" name="Google Shape;71;p14"/>
            <p:cNvSpPr/>
            <p:nvPr/>
          </p:nvSpPr>
          <p:spPr>
            <a:xfrm rot="-237893">
              <a:off x="1522901" y="2371877"/>
              <a:ext cx="1470820" cy="2036466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4"/>
            <p:cNvSpPr txBox="1"/>
            <p:nvPr/>
          </p:nvSpPr>
          <p:spPr>
            <a:xfrm rot="-237255">
              <a:off x="1634970" y="2973001"/>
              <a:ext cx="1174596" cy="112077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</a:rPr>
                <a:t>Anomalías en las ganancias.</a:t>
              </a:r>
              <a:endParaRPr b="1">
                <a:solidFill>
                  <a:schemeClr val="dk1"/>
                </a:solidFill>
              </a:endParaRPr>
            </a:p>
          </p:txBody>
        </p:sp>
      </p:grpSp>
      <p:sp>
        <p:nvSpPr>
          <p:cNvPr id="73" name="Google Shape;73;p14"/>
          <p:cNvSpPr txBox="1"/>
          <p:nvPr/>
        </p:nvSpPr>
        <p:spPr>
          <a:xfrm>
            <a:off x="3827050" y="1585625"/>
            <a:ext cx="2818800" cy="3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4"/>
          <p:cNvSpPr/>
          <p:nvPr/>
        </p:nvSpPr>
        <p:spPr>
          <a:xfrm rot="-5639455">
            <a:off x="2474094" y="1079628"/>
            <a:ext cx="4196205" cy="2963474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>
            <a:noFill/>
          </a:ln>
          <a:effectLst>
            <a:outerShdw blurRad="228600" rotWithShape="0" algn="tl" dir="5400000" dist="50800">
              <a:srgbClr val="000000">
                <a:alpha val="549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4"/>
          <p:cNvSpPr txBox="1"/>
          <p:nvPr/>
        </p:nvSpPr>
        <p:spPr>
          <a:xfrm rot="-239455">
            <a:off x="3287182" y="4065885"/>
            <a:ext cx="2818870" cy="55771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6" name="Google Shape;7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87650" y="213000"/>
            <a:ext cx="6482752" cy="4822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EFEF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5"/>
          <p:cNvPicPr preferRelativeResize="0"/>
          <p:nvPr/>
        </p:nvPicPr>
        <p:blipFill rotWithShape="1">
          <a:blip r:embed="rId3">
            <a:alphaModFix/>
          </a:blip>
          <a:srcRect b="0" l="0" r="0" t="60663"/>
          <a:stretch/>
        </p:blipFill>
        <p:spPr>
          <a:xfrm>
            <a:off x="0" y="2574324"/>
            <a:ext cx="9143999" cy="256920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5"/>
          <p:cNvSpPr/>
          <p:nvPr/>
        </p:nvSpPr>
        <p:spPr>
          <a:xfrm>
            <a:off x="0" y="0"/>
            <a:ext cx="9144000" cy="2569200"/>
          </a:xfrm>
          <a:prstGeom prst="rect">
            <a:avLst/>
          </a:prstGeom>
          <a:solidFill>
            <a:srgbClr val="F4C7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5"/>
          <p:cNvSpPr txBox="1"/>
          <p:nvPr/>
        </p:nvSpPr>
        <p:spPr>
          <a:xfrm>
            <a:off x="3827050" y="1585625"/>
            <a:ext cx="2818800" cy="3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5"/>
          <p:cNvSpPr/>
          <p:nvPr/>
        </p:nvSpPr>
        <p:spPr>
          <a:xfrm rot="-297">
            <a:off x="5500275" y="3353600"/>
            <a:ext cx="3474000" cy="1152600"/>
          </a:xfrm>
          <a:prstGeom prst="roundRect">
            <a:avLst>
              <a:gd fmla="val 0" name="adj"/>
            </a:avLst>
          </a:prstGeom>
          <a:solidFill>
            <a:srgbClr val="F4C7C3"/>
          </a:solidFill>
          <a:ln>
            <a:noFill/>
          </a:ln>
          <a:effectLst>
            <a:outerShdw blurRad="228600" rotWithShape="0" algn="tl" dir="5400000" dist="50800">
              <a:srgbClr val="000000">
                <a:alpha val="549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Propinas divididas por zonas.</a:t>
            </a:r>
            <a:endParaRPr/>
          </a:p>
        </p:txBody>
      </p:sp>
      <p:pic>
        <p:nvPicPr>
          <p:cNvPr id="85" name="Google Shape;8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5268901" cy="3951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EFEF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6"/>
          <p:cNvPicPr preferRelativeResize="0"/>
          <p:nvPr/>
        </p:nvPicPr>
        <p:blipFill rotWithShape="1">
          <a:blip r:embed="rId3">
            <a:alphaModFix/>
          </a:blip>
          <a:srcRect b="0" l="0" r="0" t="60663"/>
          <a:stretch/>
        </p:blipFill>
        <p:spPr>
          <a:xfrm>
            <a:off x="0" y="2574324"/>
            <a:ext cx="9143999" cy="25692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6"/>
          <p:cNvSpPr/>
          <p:nvPr/>
        </p:nvSpPr>
        <p:spPr>
          <a:xfrm>
            <a:off x="0" y="0"/>
            <a:ext cx="9144000" cy="2569200"/>
          </a:xfrm>
          <a:prstGeom prst="rect">
            <a:avLst/>
          </a:prstGeom>
          <a:solidFill>
            <a:srgbClr val="F4C7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6"/>
          <p:cNvSpPr txBox="1"/>
          <p:nvPr/>
        </p:nvSpPr>
        <p:spPr>
          <a:xfrm>
            <a:off x="3827050" y="1585625"/>
            <a:ext cx="2818800" cy="3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3" name="Google Shape;9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8038" y="49363"/>
            <a:ext cx="8407925" cy="5044775"/>
          </a:xfrm>
          <a:prstGeom prst="rect">
            <a:avLst/>
          </a:prstGeom>
          <a:solidFill>
            <a:srgbClr val="F4C7C3"/>
          </a:solidFill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EFEF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7"/>
          <p:cNvPicPr preferRelativeResize="0"/>
          <p:nvPr/>
        </p:nvPicPr>
        <p:blipFill rotWithShape="1">
          <a:blip r:embed="rId3">
            <a:alphaModFix/>
          </a:blip>
          <a:srcRect b="0" l="0" r="0" t="60663"/>
          <a:stretch/>
        </p:blipFill>
        <p:spPr>
          <a:xfrm>
            <a:off x="0" y="2574324"/>
            <a:ext cx="9143999" cy="25692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7"/>
          <p:cNvSpPr/>
          <p:nvPr/>
        </p:nvSpPr>
        <p:spPr>
          <a:xfrm>
            <a:off x="0" y="0"/>
            <a:ext cx="9144000" cy="2569200"/>
          </a:xfrm>
          <a:prstGeom prst="rect">
            <a:avLst/>
          </a:prstGeom>
          <a:solidFill>
            <a:srgbClr val="B7E1C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0" name="Google Shape;10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5750" y="0"/>
            <a:ext cx="85725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EFEF"/>
        </a:soli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18"/>
          <p:cNvPicPr preferRelativeResize="0"/>
          <p:nvPr/>
        </p:nvPicPr>
        <p:blipFill rotWithShape="1">
          <a:blip r:embed="rId3">
            <a:alphaModFix/>
          </a:blip>
          <a:srcRect b="0" l="0" r="0" t="60663"/>
          <a:stretch/>
        </p:blipFill>
        <p:spPr>
          <a:xfrm>
            <a:off x="0" y="2574324"/>
            <a:ext cx="9143999" cy="25692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8"/>
          <p:cNvSpPr/>
          <p:nvPr/>
        </p:nvSpPr>
        <p:spPr>
          <a:xfrm>
            <a:off x="0" y="0"/>
            <a:ext cx="9144000" cy="25692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8"/>
          <p:cNvSpPr txBox="1"/>
          <p:nvPr/>
        </p:nvSpPr>
        <p:spPr>
          <a:xfrm>
            <a:off x="3827050" y="1585625"/>
            <a:ext cx="2818800" cy="3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8" name="Google Shape;10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3000" y="0"/>
            <a:ext cx="6858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EFEF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19"/>
          <p:cNvPicPr preferRelativeResize="0"/>
          <p:nvPr/>
        </p:nvPicPr>
        <p:blipFill rotWithShape="1">
          <a:blip r:embed="rId3">
            <a:alphaModFix/>
          </a:blip>
          <a:srcRect b="0" l="0" r="0" t="60663"/>
          <a:stretch/>
        </p:blipFill>
        <p:spPr>
          <a:xfrm>
            <a:off x="0" y="2574324"/>
            <a:ext cx="9143999" cy="25692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9"/>
          <p:cNvSpPr/>
          <p:nvPr/>
        </p:nvSpPr>
        <p:spPr>
          <a:xfrm>
            <a:off x="0" y="0"/>
            <a:ext cx="9144000" cy="2569200"/>
          </a:xfrm>
          <a:prstGeom prst="rect">
            <a:avLst/>
          </a:prstGeom>
          <a:solidFill>
            <a:srgbClr val="FADA8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9"/>
          <p:cNvSpPr txBox="1"/>
          <p:nvPr/>
        </p:nvSpPr>
        <p:spPr>
          <a:xfrm>
            <a:off x="3827050" y="1585625"/>
            <a:ext cx="2818800" cy="3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6" name="Google Shape;11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438" y="0"/>
            <a:ext cx="900112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EFEF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20"/>
          <p:cNvPicPr preferRelativeResize="0"/>
          <p:nvPr/>
        </p:nvPicPr>
        <p:blipFill rotWithShape="1">
          <a:blip r:embed="rId3">
            <a:alphaModFix/>
          </a:blip>
          <a:srcRect b="0" l="0" r="0" t="60663"/>
          <a:stretch/>
        </p:blipFill>
        <p:spPr>
          <a:xfrm>
            <a:off x="0" y="2574324"/>
            <a:ext cx="9143999" cy="25692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0"/>
          <p:cNvSpPr/>
          <p:nvPr/>
        </p:nvSpPr>
        <p:spPr>
          <a:xfrm>
            <a:off x="0" y="0"/>
            <a:ext cx="9144000" cy="25692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20"/>
          <p:cNvSpPr txBox="1"/>
          <p:nvPr/>
        </p:nvSpPr>
        <p:spPr>
          <a:xfrm>
            <a:off x="3827050" y="1585625"/>
            <a:ext cx="2818800" cy="3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4" name="Google Shape;12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10307"/>
            <a:ext cx="9144003" cy="45228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EFEF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1"/>
          <p:cNvPicPr preferRelativeResize="0"/>
          <p:nvPr/>
        </p:nvPicPr>
        <p:blipFill rotWithShape="1">
          <a:blip r:embed="rId3">
            <a:alphaModFix/>
          </a:blip>
          <a:srcRect b="0" l="0" r="0" t="60663"/>
          <a:stretch/>
        </p:blipFill>
        <p:spPr>
          <a:xfrm>
            <a:off x="0" y="2574324"/>
            <a:ext cx="9143999" cy="25692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1"/>
          <p:cNvSpPr/>
          <p:nvPr/>
        </p:nvSpPr>
        <p:spPr>
          <a:xfrm>
            <a:off x="0" y="0"/>
            <a:ext cx="9144000" cy="2569200"/>
          </a:xfrm>
          <a:prstGeom prst="rect">
            <a:avLst/>
          </a:prstGeom>
          <a:solidFill>
            <a:srgbClr val="C6DA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21"/>
          <p:cNvSpPr/>
          <p:nvPr/>
        </p:nvSpPr>
        <p:spPr>
          <a:xfrm rot="-253803">
            <a:off x="167701" y="283899"/>
            <a:ext cx="3798748" cy="2332266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>
            <a:noFill/>
          </a:ln>
          <a:effectLst>
            <a:outerShdw blurRad="228600" rotWithShape="0" algn="tl" dir="5400000" dist="50800">
              <a:srgbClr val="000000">
                <a:alpha val="549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21"/>
          <p:cNvSpPr txBox="1"/>
          <p:nvPr/>
        </p:nvSpPr>
        <p:spPr>
          <a:xfrm>
            <a:off x="3827050" y="1585625"/>
            <a:ext cx="2818800" cy="3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21"/>
          <p:cNvSpPr/>
          <p:nvPr/>
        </p:nvSpPr>
        <p:spPr>
          <a:xfrm rot="240433">
            <a:off x="400212" y="361977"/>
            <a:ext cx="3545969" cy="2272349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>
            <a:noFill/>
          </a:ln>
          <a:effectLst>
            <a:outerShdw blurRad="228600" rotWithShape="0" algn="tl" dir="5400000" dist="50800">
              <a:srgbClr val="000000">
                <a:alpha val="549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1"/>
          <p:cNvSpPr txBox="1"/>
          <p:nvPr/>
        </p:nvSpPr>
        <p:spPr>
          <a:xfrm rot="240544">
            <a:off x="351178" y="580262"/>
            <a:ext cx="3535752" cy="191627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Inauguración de la estación Oculus, es una impresionante infraestructura de transporte ubicada en el sitio del World Trade Center en el Bajo Manhattan, Nueva York</a:t>
            </a:r>
            <a:endParaRPr b="1" sz="5000">
              <a:solidFill>
                <a:schemeClr val="dk1"/>
              </a:solidFill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5" name="Google Shape;13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20899" y="1414200"/>
            <a:ext cx="5072201" cy="338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